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docProps/custom.xml" ContentType="application/vnd.openxmlformats-officedocument.custom-properties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notesMasterIdLst>
    <p:notesMasterId r:id="rId5"/>
  </p:notesMasterIdLst>
  <p:sldIdLst>
    <p:sldId id="256" r:id="rId4"/>
  </p:sldIdLst>
  <p:sldSz cx="17068800" cy="12801600"/>
  <p:notesSz cx="17068800" cy="128016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0" d="6"/>
          <a:sy n="0" d="2"/>
        </p:scale>
        <p:origin x="66992784" y="0"/>
      </p:cViewPr>
      <p:guideLst>
        <p:guide pos="5376"/>
        <p:guide pos="4032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 /><Relationship Id="rId7" Type="http://schemas.openxmlformats.org/officeDocument/2006/relationships/tableStyles" Target="tableStyles.xml" /><Relationship Id="rId8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1536120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 bwMode="auto">
          <a:xfrm>
            <a:off x="853200" y="6873840"/>
            <a:ext cx="1536120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 bwMode="auto">
          <a:xfrm>
            <a:off x="872424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 bwMode="auto">
          <a:xfrm>
            <a:off x="853200" y="687384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 bwMode="auto">
          <a:xfrm>
            <a:off x="8724240" y="687384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 bwMode="auto">
          <a:xfrm>
            <a:off x="6046920" y="299556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 bwMode="auto">
          <a:xfrm>
            <a:off x="11240640" y="299556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 bwMode="auto">
          <a:xfrm>
            <a:off x="853200" y="687384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 bwMode="auto">
          <a:xfrm>
            <a:off x="6046920" y="687384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 bwMode="auto">
          <a:xfrm>
            <a:off x="11240640" y="6873840"/>
            <a:ext cx="4946039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 bwMode="auto">
          <a:xfrm>
            <a:off x="853200" y="2995560"/>
            <a:ext cx="1536120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1536120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749592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 bwMode="auto">
          <a:xfrm>
            <a:off x="8724240" y="2995560"/>
            <a:ext cx="749592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 bwMode="auto">
          <a:xfrm>
            <a:off x="853200" y="510480"/>
            <a:ext cx="15361200" cy="990864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 bwMode="auto">
          <a:xfrm>
            <a:off x="8724240" y="2995560"/>
            <a:ext cx="749592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 bwMode="auto">
          <a:xfrm>
            <a:off x="853200" y="687384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749592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 bwMode="auto">
          <a:xfrm>
            <a:off x="872424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 bwMode="auto">
          <a:xfrm>
            <a:off x="8724240" y="687384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 bwMode="auto">
          <a:xfrm>
            <a:off x="85320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 bwMode="auto">
          <a:xfrm>
            <a:off x="8724240" y="2995560"/>
            <a:ext cx="749592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 bwMode="auto">
          <a:xfrm>
            <a:off x="853200" y="6873840"/>
            <a:ext cx="15361200" cy="3541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 bwMode="auto">
          <a:xfrm>
            <a:off x="853200" y="510480"/>
            <a:ext cx="15361200" cy="213732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ctr">
            <a:noAutofit/>
          </a:bodyPr>
          <a:p>
            <a:pPr indent="0" algn="ctr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 bwMode="auto">
          <a:xfrm>
            <a:off x="853200" y="2995560"/>
            <a:ext cx="15361200" cy="7424280"/>
          </a:xfrm>
          <a:prstGeom prst="rect">
            <a:avLst/>
          </a:prstGeom>
          <a:noFill/>
          <a:ln w="0">
            <a:noFill/>
          </a:ln>
        </p:spPr>
        <p:txBody>
          <a:bodyPr lIns="36000" tIns="36000" rIns="36000" bIns="3600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" name="Shape 4"/>
          <p:cNvSpPr/>
          <p:nvPr/>
        </p:nvSpPr>
        <p:spPr bwMode="auto">
          <a:xfrm flipH="0" flipV="0">
            <a:off x="9223376" y="5040000"/>
            <a:ext cx="7674480" cy="2171160"/>
          </a:xfrm>
          <a:prstGeom prst="rect">
            <a:avLst/>
          </a:prstGeom>
          <a:solidFill>
            <a:srgbClr val="F9DDDD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62718" tIns="81358" rIns="162718" bIns="81358" anchor="ctr">
            <a:noAutofit/>
          </a:bodyPr>
          <a:p>
            <a:pPr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1400" b="1" strike="noStrike" spc="-1">
              <a:solidFill>
                <a:srgbClr val="3E5057"/>
              </a:solidFill>
              <a:latin typeface="Tahoma"/>
              <a:ea typeface="Arial"/>
            </a:endParaRPr>
          </a:p>
        </p:txBody>
      </p:sp>
      <p:sp>
        <p:nvSpPr>
          <p:cNvPr id="77" name="Shape 5"/>
          <p:cNvSpPr/>
          <p:nvPr/>
        </p:nvSpPr>
        <p:spPr bwMode="auto">
          <a:xfrm>
            <a:off x="526320" y="180000"/>
            <a:ext cx="15283431" cy="361919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tIns="36000" rIns="36000" bIns="36000" anchor="t">
            <a:spAutoFit/>
          </a:bodyPr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  <a:defRPr/>
            </a:pPr>
            <a:r>
              <a:rPr lang="ru-RU" sz="2000" b="1" strike="noStrike" spc="-1">
                <a:solidFill>
                  <a:srgbClr val="3E5057"/>
                </a:solidFill>
                <a:latin typeface="Tahoma"/>
                <a:ea typeface="Tahoma"/>
              </a:rPr>
              <a:t>226. Нижегородская область, Шаранга, ул.Октябрьская, 20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78" name="Table 9"/>
          <p:cNvGraphicFramePr>
            <a:graphicFrameLocks xmlns:a="http://schemas.openxmlformats.org/drawingml/2006/main"/>
          </p:cNvGraphicFramePr>
          <p:nvPr/>
        </p:nvGraphicFramePr>
        <p:xfrm>
          <a:off x="383400" y="4926960"/>
          <a:ext cx="8650440" cy="7539480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519840"/>
                <a:gridCol w="2729160"/>
                <a:gridCol w="180360"/>
                <a:gridCol w="1326960"/>
                <a:gridCol w="3894480"/>
              </a:tblGrid>
              <a:tr h="945360">
                <a:tc gridSpan="2"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700" b="1" strike="noStrike" spc="-1">
                          <a:solidFill>
                            <a:schemeClr val="accent6"/>
                          </a:solidFill>
                          <a:latin typeface="Tahoma"/>
                          <a:ea typeface="Arial"/>
                        </a:rPr>
                        <a:t>Наименование</a:t>
                      </a:r>
                      <a:endParaRPr lang="ru-RU" sz="17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ctr">
                    <a:lnL w="12240" algn="ctr">
                      <a:solidFill>
                        <a:srgbClr val="3E5057"/>
                      </a:solidFill>
                    </a:lnL>
                    <a:lnR w="6480" algn="ctr">
                      <a:solidFill>
                        <a:srgbClr val="3E5057"/>
                      </a:solidFill>
                    </a:lnR>
                    <a:lnT w="12240" algn="ctr">
                      <a:solidFill>
                        <a:srgbClr val="3E5057"/>
                      </a:solidFill>
                    </a:lnT>
                    <a:lnB w="9360" algn="ctr"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700" b="1" strike="noStrike" spc="-1">
                        <a:solidFill>
                          <a:schemeClr val="accent6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ctr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12240" algn="ctr">
                      <a:solidFill>
                        <a:srgbClr val="3E5057"/>
                      </a:solidFill>
                    </a:lnT>
                    <a:lnB w="9360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700" b="1" strike="noStrike" spc="-1">
                          <a:solidFill>
                            <a:schemeClr val="accent6"/>
                          </a:solidFill>
                          <a:latin typeface="Tahoma"/>
                          <a:ea typeface="Arial"/>
                        </a:rPr>
                        <a:t>Показатели / ед. изм. </a:t>
                      </a:r>
                      <a:endParaRPr lang="ru-RU" sz="17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ctr">
                    <a:lnL w="6480" algn="ctr">
                      <a:noFill/>
                    </a:lnL>
                    <a:lnR w="6480" algn="ctr">
                      <a:noFill/>
                    </a:lnR>
                    <a:lnT w="12240" algn="ctr">
                      <a:solidFill>
                        <a:srgbClr val="3E5057"/>
                      </a:solidFill>
                    </a:lnT>
                    <a:lnB w="9360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700" b="1" strike="noStrike" spc="-1">
                          <a:solidFill>
                            <a:schemeClr val="accent6"/>
                          </a:solidFill>
                          <a:latin typeface="Tahoma"/>
                          <a:ea typeface="Arial"/>
                        </a:rPr>
                        <a:t>Характеристика земельного участка, на котором расположен объект</a:t>
                      </a:r>
                      <a:endParaRPr lang="ru-RU" sz="17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ctr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12240" algn="ctr">
                      <a:solidFill>
                        <a:srgbClr val="3E5057"/>
                      </a:solidFill>
                    </a:lnT>
                    <a:lnB w="9360" algn="ctr"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644760">
                <a:tc rowSpan="4"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1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9360" algn="ctr">
                      <a:noFill/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Общий анализ </a:t>
                      </a:r>
                      <a:br>
                        <a:rPr sz="1200"/>
                      </a:b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местоположения и анализ окружения территории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9360" algn="ctr">
                      <a:noFill/>
                    </a:lnT>
                    <a:lnB w="28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9360" algn="ctr">
                      <a:noFill/>
                    </a:lnT>
                    <a:lnB w="28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9360" algn="ctr">
                      <a:noFill/>
                    </a:lnT>
                    <a:lnB w="28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9360" algn="ctr">
                      <a:noFill/>
                    </a:lnT>
                    <a:lnB w="2880" algn="ctr">
                      <a:noFill/>
                    </a:lnB>
                    <a:solidFill>
                      <a:srgbClr val="F1F2F3"/>
                    </a:solidFill>
                  </a:tcPr>
                </a:tc>
              </a:tr>
              <a:tr h="666360">
                <a:tc vMerge="1">
                  <a:txBody>
                    <a:bodyPr/>
                    <a:p>
                      <a:pPr>
                        <a:defRPr/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 anchor="t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Тип местности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2880" algn="ctr">
                      <a:noFill/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0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2880" algn="ctr">
                      <a:noFill/>
                    </a:lnT>
                    <a:lnB w="6480" algn="ctr">
                      <a:noFill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Городская / сельская территория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2880" algn="ctr">
                      <a:noFill/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Городская территория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2880" algn="ctr">
                      <a:noFill/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8F8F9"/>
                    </a:solidFill>
                  </a:tcPr>
                </a:tc>
              </a:tr>
              <a:tr h="1197720">
                <a:tc vMerge="1">
                  <a:txBody>
                    <a:bodyPr/>
                    <a:p>
                      <a:pPr>
                        <a:defRPr/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 anchor="t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Местоположение рассматриваемой территории в структуре населенного пункта / муниципального образования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0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Центр/окраина населенного пункта, застроенная / незастроенная и пр.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В 0,87</a:t>
                      </a:r>
                      <a:r>
                        <a:rPr lang="ru-RU" sz="1200" b="1" strike="noStrike" spc="0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 км от центра п. Шаранга</a:t>
                      </a:r>
                      <a:endParaRPr lang="ru-RU" sz="1200" b="1" strike="noStrike" spc="0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DCDEE0"/>
                      </a:solidFill>
                    </a:lnB>
                    <a:solidFill>
                      <a:srgbClr val="F1F2F3"/>
                    </a:solidFill>
                  </a:tcPr>
                </a:tc>
              </a:tr>
              <a:tr h="390960">
                <a:tc vMerge="1">
                  <a:txBody>
                    <a:bodyPr/>
                    <a:p>
                      <a:pPr>
                        <a:defRPr/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 anchor="t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Окружение территории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0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–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en-US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Частный сектор, административные здания, достопримечательность “Колонада Шаранга”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DCDEE0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</a:tr>
              <a:tr h="6796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2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Фактическое использование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–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0">
                          <a:solidFill>
                            <a:srgbClr val="000000"/>
                          </a:solidFill>
                          <a:latin typeface="XO Oriel"/>
                        </a:rPr>
                        <a:t>Не используется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</a:tr>
              <a:tr h="7102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ФОИВ / Правообладатель/Казна РФ </a:t>
                      </a: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(ведомственная принадлежность)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0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–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Минсельхоз России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</a:tr>
              <a:tr h="7502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4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 marL="6480" indent="-6480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Кадастровый номер / </a:t>
                      </a:r>
                      <a:br>
                        <a:rPr sz="1200"/>
                      </a:b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категория / ВРИ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–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 marL="6480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sz="1400">
                          <a:solidFill>
                            <a:srgbClr val="000000"/>
                          </a:solidFill>
                          <a:latin typeface="XO Thames"/>
                          <a:ea typeface="XO Thames"/>
                          <a:cs typeface="XO Thames"/>
                        </a:rPr>
                        <a:t>52:10:0110022:2/земли населенных пунктов/производственная деятельность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</a:tr>
              <a:tr h="3333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5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 marL="88920" indent="-88920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Площадь участка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га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en-US" sz="1200" b="1" strike="noStrike" spc="-1">
                          <a:solidFill>
                            <a:schemeClr val="dk1"/>
                          </a:solidFill>
                          <a:latin typeface="Tahoma"/>
                          <a:ea typeface="Tahoma"/>
                        </a:rPr>
                        <a:t>0,12</a:t>
                      </a:r>
                      <a:endParaRPr lang="en-US" sz="1200" b="1" strike="noStrike" spc="0">
                        <a:solidFill>
                          <a:schemeClr val="dk1"/>
                        </a:solidFill>
                        <a:latin typeface="Tahoma"/>
                        <a:ea typeface="Tahoma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</a:tr>
              <a:tr h="33336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0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5.1 </a:t>
                      </a:r>
                      <a:endParaRPr lang="ru-RU" sz="1200" b="1" strike="noStrike" spc="0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marT="45720" marB="4572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 marL="88920" indent="-88920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0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Площадь объекта</a:t>
                      </a:r>
                      <a:endParaRPr lang="ru-RU" sz="1200" b="1" strike="noStrike" spc="0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marT="45720" marB="4572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0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marT="45720" marB="4572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0" strike="noStrike" spc="0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кв.м.</a:t>
                      </a:r>
                      <a:endParaRPr lang="ru-RU" sz="1200" b="0" strike="noStrike" spc="0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marT="45720" marB="4572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en-US" sz="1200" b="1" strike="noStrike" spc="0">
                          <a:solidFill>
                            <a:schemeClr val="dk1"/>
                          </a:solidFill>
                          <a:latin typeface="Tahoma"/>
                          <a:ea typeface="Tahoma"/>
                        </a:rPr>
                        <a:t>102,2</a:t>
                      </a:r>
                      <a:endParaRPr lang="en-US" sz="1200" b="1" strike="noStrike" spc="0">
                        <a:solidFill>
                          <a:schemeClr val="dk1"/>
                        </a:solidFill>
                        <a:latin typeface="Tahoma"/>
                        <a:ea typeface="Tahoma"/>
                      </a:endParaRPr>
                    </a:p>
                  </a:txBody>
                  <a:tcPr marL="63720" marR="91440" marT="45720" marB="4572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8F8F9"/>
                    </a:solidFill>
                  </a:tcPr>
                </a:tc>
              </a:tr>
              <a:tr h="937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6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1224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  <a:ea typeface="Arial"/>
                        </a:rPr>
                        <a:t>Цель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solidFill>
                        <a:srgbClr val="3E5057"/>
                      </a:solidFill>
                    </a:lnL>
                    <a:lnR w="6480" algn="ctr">
                      <a:noFill/>
                    </a:lnR>
                    <a:lnT w="6480" algn="ctr">
                      <a:noFill/>
                    </a:lnT>
                    <a:lnB w="6480" algn="ctr">
                      <a:noFill/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 b="0" strike="noStrike" spc="-21">
                        <a:solidFill>
                          <a:srgbClr val="3E5057"/>
                        </a:solidFill>
                        <a:latin typeface="Tahoma"/>
                        <a:ea typeface="Arial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6480" algn="ctr">
                      <a:noFill/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  <a:tc>
                  <a:txBody>
                    <a:bodyPr/>
                    <a:p>
                      <a:pPr marL="6480">
                        <a:lnSpc>
                          <a:spcPct val="100000"/>
                        </a:lnSpc>
                        <a:tabLst>
                          <a:tab pos="0" algn="l"/>
                        </a:tabLst>
                        <a:defRPr/>
                      </a:pP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</a:rPr>
                        <a:t>Приватизация в рамках Федерального закона от 21.12.2001 № 178-ФЗ</a:t>
                      </a:r>
                      <a:br>
                        <a:rPr sz="1200"/>
                      </a:b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</a:rPr>
                        <a:t>«О приватизации государственного</a:t>
                      </a:r>
                      <a:br>
                        <a:rPr sz="1200"/>
                      </a:br>
                      <a:r>
                        <a:rPr lang="ru-RU" sz="1200" b="1" strike="noStrike" spc="-1">
                          <a:solidFill>
                            <a:srgbClr val="3E5057"/>
                          </a:solidFill>
                          <a:latin typeface="Tahoma"/>
                        </a:rPr>
                        <a:t>и муниципального имущества»</a:t>
                      </a:r>
                      <a:endParaRPr lang="ru-RU" sz="1200" b="1" strike="noStrike" spc="-1">
                        <a:solidFill>
                          <a:srgbClr val="3E5057"/>
                        </a:solidFill>
                        <a:latin typeface="Tahoma"/>
                        <a:ea typeface="Tahoma"/>
                      </a:endParaRPr>
                    </a:p>
                  </a:txBody>
                  <a:tcPr marL="63720" marR="91440" anchor="t">
                    <a:lnL w="6480" algn="ctr">
                      <a:noFill/>
                    </a:lnL>
                    <a:lnR w="12240" algn="ctr">
                      <a:solidFill>
                        <a:srgbClr val="3E5057"/>
                      </a:solidFill>
                    </a:lnR>
                    <a:lnT w="6480" algn="ctr">
                      <a:solidFill>
                        <a:srgbClr val="A6A6A6"/>
                      </a:solidFill>
                    </a:lnT>
                    <a:lnB w="6480" algn="ctr">
                      <a:solidFill>
                        <a:srgbClr val="A6A6A6"/>
                      </a:solidFill>
                    </a:lnB>
                    <a:solidFill>
                      <a:srgbClr val="F1F2F3"/>
                    </a:solidFill>
                  </a:tcPr>
                </a:tc>
              </a:tr>
            </a:tbl>
          </a:graphicData>
        </a:graphic>
      </p:graphicFrame>
      <p:sp>
        <p:nvSpPr>
          <p:cNvPr id="79" name="Shape 20"/>
          <p:cNvSpPr/>
          <p:nvPr/>
        </p:nvSpPr>
        <p:spPr bwMode="auto">
          <a:xfrm>
            <a:off x="3371760" y="651240"/>
            <a:ext cx="10729435" cy="616199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64080" tIns="64080" rIns="64080" bIns="64080" anchor="t">
            <a:spAutoFit/>
          </a:bodyPr>
          <a:p>
            <a:pPr>
              <a:lnSpc>
                <a:spcPct val="100000"/>
              </a:lnSpc>
              <a:defRPr/>
            </a:pPr>
            <a:r>
              <a:rPr lang="ru-RU" sz="1600" b="1" i="0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Имущественный комплекс </a:t>
            </a:r>
            <a:r>
              <a:rPr lang="ru-RU" sz="1600" b="1" i="0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на земельном участке 52:10:0110022:2</a:t>
            </a:r>
            <a:endParaRPr sz="1600" b="0" strike="noStrike" spc="0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0" name="Shape 31"/>
          <p:cNvSpPr/>
          <p:nvPr/>
        </p:nvSpPr>
        <p:spPr bwMode="auto">
          <a:xfrm>
            <a:off x="4720680" y="1862640"/>
            <a:ext cx="130320" cy="117000"/>
          </a:xfrm>
          <a:prstGeom prst="ellipse">
            <a:avLst/>
          </a:prstGeom>
          <a:solidFill>
            <a:schemeClr val="bg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62719" tIns="41400" rIns="162719" bIns="41400" anchor="ctr">
            <a:no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2850" b="0" strike="noStrike" spc="-1">
              <a:solidFill>
                <a:srgbClr val="FFFFFF"/>
              </a:solidFill>
              <a:latin typeface="Tahoma"/>
              <a:ea typeface="Tahoma"/>
            </a:endParaRPr>
          </a:p>
        </p:txBody>
      </p:sp>
      <p:sp>
        <p:nvSpPr>
          <p:cNvPr id="81" name="Shape 32"/>
          <p:cNvSpPr/>
          <p:nvPr/>
        </p:nvSpPr>
        <p:spPr bwMode="auto">
          <a:xfrm>
            <a:off x="526680" y="720000"/>
            <a:ext cx="5233320" cy="23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tIns="36000" rIns="36000" bIns="36000" anchor="t">
            <a:spAutoFit/>
          </a:bodyPr>
          <a:p>
            <a:pPr>
              <a:lnSpc>
                <a:spcPct val="95000"/>
              </a:lnSpc>
              <a:spcBef>
                <a:spcPts val="1599"/>
              </a:spcBef>
              <a:tabLst>
                <a:tab pos="0" algn="l"/>
              </a:tabLst>
              <a:defRPr/>
            </a:pPr>
            <a:r>
              <a:rPr lang="ru-RU" sz="1600" b="1" strike="noStrike" spc="-1">
                <a:solidFill>
                  <a:srgbClr val="3E5057"/>
                </a:solidFill>
                <a:latin typeface="Tahoma"/>
                <a:ea typeface="Arial"/>
              </a:rPr>
              <a:t>Общая информация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grpSp>
        <p:nvGrpSpPr>
          <p:cNvPr id="82" name="Shape 33"/>
          <p:cNvGrpSpPr/>
          <p:nvPr/>
        </p:nvGrpSpPr>
        <p:grpSpPr bwMode="auto">
          <a:xfrm>
            <a:off x="9244800" y="7211880"/>
            <a:ext cx="7687440" cy="4678920"/>
            <a:chOff x="0" y="0"/>
            <a:chExt cx="7687440" cy="4678920"/>
          </a:xfrm>
        </p:grpSpPr>
        <p:sp>
          <p:nvSpPr>
            <p:cNvPr id="83" name="Shape 34"/>
            <p:cNvSpPr/>
            <p:nvPr/>
          </p:nvSpPr>
          <p:spPr bwMode="auto">
            <a:xfrm>
              <a:off x="0" y="0"/>
              <a:ext cx="7687440" cy="46789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162719" tIns="81359" rIns="162719" bIns="81359" anchor="ctr">
              <a:no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4500" b="0" strike="noStrike" spc="-1">
                <a:solidFill>
                  <a:schemeClr val="lt1"/>
                </a:solidFill>
                <a:latin typeface="Tahoma"/>
                <a:ea typeface="Arial"/>
              </a:endParaRPr>
            </a:p>
          </p:txBody>
        </p:sp>
        <p:sp>
          <p:nvSpPr>
            <p:cNvPr id="84" name="Shape 35"/>
            <p:cNvSpPr/>
            <p:nvPr/>
          </p:nvSpPr>
          <p:spPr bwMode="auto">
            <a:xfrm>
              <a:off x="204839" y="222156"/>
              <a:ext cx="7095240" cy="296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6000" tIns="36000" rIns="36000" bIns="36000" anchor="t">
              <a:spAutoFit/>
            </a:bodyPr>
            <a:p>
              <a:pPr>
                <a:lnSpc>
                  <a:spcPct val="100000"/>
                </a:lnSpc>
                <a:spcAft>
                  <a:spcPts val="561"/>
                </a:spcAft>
                <a:tabLst>
                  <a:tab pos="0" algn="l"/>
                </a:tabLst>
                <a:defRPr/>
              </a:pPr>
              <a:r>
                <a:rPr lang="ru-RU" sz="1950" b="1" strike="noStrike" spc="-1">
                  <a:solidFill>
                    <a:srgbClr val="3E5057"/>
                  </a:solidFill>
                  <a:latin typeface="Tahoma"/>
                  <a:ea typeface="Arial"/>
                </a:rPr>
                <a:t>Дополнительная информация:</a:t>
              </a:r>
              <a:endParaRPr lang="ru-RU" sz="1950" b="0" strike="noStrike" spc="-1">
                <a:solidFill>
                  <a:srgbClr val="000000"/>
                </a:solidFill>
                <a:latin typeface="XO Oriel"/>
              </a:endParaRPr>
            </a:p>
          </p:txBody>
        </p:sp>
      </p:grpSp>
      <p:grpSp>
        <p:nvGrpSpPr>
          <p:cNvPr id="85" name="Shape 36"/>
          <p:cNvGrpSpPr/>
          <p:nvPr/>
        </p:nvGrpSpPr>
        <p:grpSpPr bwMode="auto">
          <a:xfrm>
            <a:off x="9244800" y="11026440"/>
            <a:ext cx="7687440" cy="1213554"/>
            <a:chOff x="0" y="0"/>
            <a:chExt cx="7687440" cy="1213554"/>
          </a:xfrm>
        </p:grpSpPr>
        <p:sp>
          <p:nvSpPr>
            <p:cNvPr id="86" name="Shape 37"/>
            <p:cNvSpPr/>
            <p:nvPr/>
          </p:nvSpPr>
          <p:spPr bwMode="auto">
            <a:xfrm>
              <a:off x="0" y="12954"/>
              <a:ext cx="7687440" cy="120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162719" tIns="81359" rIns="162719" bIns="81359" anchor="ctr">
              <a:no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4500" b="0" strike="noStrike" spc="-1">
                <a:solidFill>
                  <a:schemeClr val="lt1"/>
                </a:solidFill>
                <a:latin typeface="Tahoma"/>
                <a:ea typeface="Arial"/>
              </a:endParaRPr>
            </a:p>
          </p:txBody>
        </p:sp>
        <p:grpSp>
          <p:nvGrpSpPr>
            <p:cNvPr id="87" name="Shape 38"/>
            <p:cNvGrpSpPr/>
            <p:nvPr/>
          </p:nvGrpSpPr>
          <p:grpSpPr bwMode="auto">
            <a:xfrm>
              <a:off x="202674" y="0"/>
              <a:ext cx="7384669" cy="1031536"/>
              <a:chOff x="0" y="0"/>
              <a:chExt cx="7384669" cy="1031536"/>
            </a:xfrm>
          </p:grpSpPr>
          <p:sp>
            <p:nvSpPr>
              <p:cNvPr id="88" name="Shape 39"/>
              <p:cNvSpPr/>
              <p:nvPr/>
            </p:nvSpPr>
            <p:spPr bwMode="auto">
              <a:xfrm>
                <a:off x="0" y="0"/>
                <a:ext cx="7270920" cy="2966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36000" tIns="36000" rIns="36000" bIns="36000" anchor="t">
                <a:spAutoFit/>
              </a:bodyPr>
              <a:p>
                <a:pPr>
                  <a:lnSpc>
                    <a:spcPct val="100000"/>
                  </a:lnSpc>
                  <a:spcAft>
                    <a:spcPts val="561"/>
                  </a:spcAft>
                  <a:tabLst>
                    <a:tab pos="0" algn="l"/>
                  </a:tabLst>
                  <a:defRPr/>
                </a:pPr>
                <a:r>
                  <a:rPr lang="ru-RU" sz="1950" b="1" strike="noStrike" spc="-1">
                    <a:solidFill>
                      <a:srgbClr val="3E5057"/>
                    </a:solidFill>
                    <a:latin typeface="Tahoma"/>
                    <a:ea typeface="Arial"/>
                  </a:rPr>
                  <a:t>Показатели экономической эффективности:</a:t>
                </a:r>
                <a:endParaRPr lang="ru-RU" sz="1950" b="0" strike="noStrike" spc="-1">
                  <a:solidFill>
                    <a:srgbClr val="000000"/>
                  </a:solidFill>
                  <a:latin typeface="XO Oriel"/>
                </a:endParaRPr>
              </a:p>
            </p:txBody>
          </p:sp>
          <p:sp>
            <p:nvSpPr>
              <p:cNvPr id="89" name="Shape 40"/>
              <p:cNvSpPr/>
              <p:nvPr/>
            </p:nvSpPr>
            <p:spPr bwMode="auto">
              <a:xfrm>
                <a:off x="5034" y="397073"/>
                <a:ext cx="7379634" cy="634461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36000" tIns="36000" rIns="36000" bIns="36000" anchor="t">
                <a:spAutoFit/>
              </a:bodyPr>
              <a:p>
                <a:pPr>
                  <a:lnSpc>
                    <a:spcPct val="100000"/>
                  </a:lnSpc>
                  <a:spcAft>
                    <a:spcPts val="1066"/>
                  </a:spcAft>
                  <a:tabLst>
                    <a:tab pos="408240" algn="l"/>
                  </a:tabLst>
                  <a:defRPr/>
                </a:pPr>
                <a:r>
                  <a:rPr lang="ru-RU" sz="1400" b="0" strike="noStrike" spc="-1">
                    <a:solidFill>
                      <a:srgbClr val="3E5057"/>
                    </a:solidFill>
                    <a:latin typeface="Tahoma"/>
                    <a:ea typeface="Arial"/>
                  </a:rPr>
                  <a:t>Рыночная стоимость лота, в который входит объект - 1 596 616 </a:t>
                </a:r>
                <a:r>
                  <a:rPr lang="ru-RU" sz="1400" b="0" strike="noStrike" spc="-1">
                    <a:solidFill>
                      <a:srgbClr val="3E5057"/>
                    </a:solidFill>
                    <a:latin typeface="Tahoma"/>
                    <a:ea typeface="Tahoma"/>
                  </a:rPr>
                  <a:t>тыс.</a:t>
                </a:r>
                <a:r>
                  <a:rPr lang="ru-RU" sz="1400" b="0" strike="noStrike" spc="-1">
                    <a:solidFill>
                      <a:srgbClr val="3E5057"/>
                    </a:solidFill>
                    <a:latin typeface="Tahoma"/>
                    <a:ea typeface="Arial"/>
                  </a:rPr>
                  <a:t> руб. </a:t>
                </a:r>
                <a:endParaRPr lang="ru-RU" sz="1400" b="0" strike="noStrike" spc="-1">
                  <a:solidFill>
                    <a:srgbClr val="000000"/>
                  </a:solidFill>
                  <a:latin typeface="XO Oriel"/>
                </a:endParaRPr>
              </a:p>
              <a:p>
                <a:pPr>
                  <a:lnSpc>
                    <a:spcPct val="100000"/>
                  </a:lnSpc>
                  <a:spcAft>
                    <a:spcPts val="1066"/>
                  </a:spcAft>
                  <a:tabLst>
                    <a:tab pos="408240" algn="l"/>
                  </a:tabLst>
                  <a:defRPr/>
                </a:pPr>
                <a:endParaRPr lang="ru-RU" sz="1400" b="0" strike="noStrike" spc="-1">
                  <a:solidFill>
                    <a:srgbClr val="000000"/>
                  </a:solidFill>
                  <a:latin typeface="XO Oriel"/>
                </a:endParaRPr>
              </a:p>
            </p:txBody>
          </p:sp>
        </p:grpSp>
      </p:grpSp>
      <p:pic>
        <p:nvPicPr>
          <p:cNvPr id="90" name="Объект 4" descr=""/>
          <p:cNvPicPr/>
          <p:nvPr/>
        </p:nvPicPr>
        <p:blipFill>
          <a:blip r:embed="rId3"/>
          <a:stretch/>
        </p:blipFill>
        <p:spPr bwMode="auto">
          <a:xfrm>
            <a:off x="15840000" y="167760"/>
            <a:ext cx="948240" cy="1074960"/>
          </a:xfrm>
          <a:prstGeom prst="rect">
            <a:avLst/>
          </a:prstGeom>
          <a:ln w="0">
            <a:noFill/>
          </a:ln>
        </p:spPr>
      </p:pic>
      <p:sp>
        <p:nvSpPr>
          <p:cNvPr id="91" name="Shape 46"/>
          <p:cNvSpPr/>
          <p:nvPr/>
        </p:nvSpPr>
        <p:spPr bwMode="auto">
          <a:xfrm>
            <a:off x="9378360" y="7806600"/>
            <a:ext cx="7624793" cy="3386805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tIns="36000" rIns="36000" bIns="36000" anchor="t">
            <a:spAutoFit/>
          </a:bodyPr>
          <a:p>
            <a:pPr marL="304920" indent="-304920">
              <a:lnSpc>
                <a:spcPct val="100000"/>
              </a:lnSpc>
              <a:spcAft>
                <a:spcPts val="1065"/>
              </a:spcAft>
              <a:buClr>
                <a:srgbClr val="3E5057"/>
              </a:buClr>
              <a:buFont typeface="Arial"/>
              <a:buChar char="•"/>
              <a:defRPr/>
            </a:pPr>
            <a:r>
              <a:rPr lang="ru-RU" sz="1200" b="0" strike="noStrike" spc="0">
                <a:solidFill>
                  <a:srgbClr val="3E5057"/>
                </a:solidFill>
                <a:latin typeface="Tahoma"/>
                <a:ea typeface="Arial"/>
              </a:rPr>
              <a:t>Росимущество полагает </a:t>
            </a:r>
            <a:r>
              <a:rPr lang="ru-RU" sz="1200" b="1" strike="noStrike" spc="0">
                <a:solidFill>
                  <a:srgbClr val="3E5057"/>
                </a:solidFill>
                <a:latin typeface="Tahoma"/>
                <a:ea typeface="Arial"/>
              </a:rPr>
              <a:t>целесообразным </a:t>
            </a:r>
            <a:r>
              <a:rPr lang="ru-RU" sz="1200" b="0" strike="noStrike" spc="0">
                <a:solidFill>
                  <a:srgbClr val="3E5057"/>
                </a:solidFill>
                <a:latin typeface="Tahoma"/>
                <a:ea typeface="Arial"/>
              </a:rPr>
              <a:t>включение объекта в составе лота в перечень федерального имущества, приватизация которого осуществляется без включения в прогнозный план (программу) приватизации федерального имущества, в целях приватизации в рамках законодательства о приватизации</a:t>
            </a:r>
            <a:endParaRPr lang="ru-RU" sz="1200" b="0" strike="noStrike" spc="0">
              <a:solidFill>
                <a:srgbClr val="3E5057"/>
              </a:solidFill>
              <a:latin typeface="Tahoma"/>
              <a:ea typeface="Arial"/>
            </a:endParaRPr>
          </a:p>
          <a:p>
            <a:pPr marL="304920" indent="-304920">
              <a:lnSpc>
                <a:spcPct val="100000"/>
              </a:lnSpc>
              <a:spcAft>
                <a:spcPts val="1065"/>
              </a:spcAft>
              <a:buClr>
                <a:srgbClr val="3E5057"/>
              </a:buClr>
              <a:buFont typeface="Arial"/>
              <a:buChar char="•"/>
              <a:defRPr/>
            </a:pP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ФГБУ «Россельхозцентр» филиал по Нижегородской области  согласован отказ от вещных прав (письмо от 23.08.2024 № 432/2) </a:t>
            </a:r>
            <a:r>
              <a:rPr lang="ru-RU" sz="1200" b="1" i="1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(в случае наличия вещных прав)</a:t>
            </a:r>
            <a:endParaRPr sz="1200" b="0" strike="noStrike" spc="0">
              <a:solidFill>
                <a:srgbClr val="000000"/>
              </a:solidFill>
              <a:latin typeface="XO Oriel"/>
            </a:endParaRPr>
          </a:p>
          <a:p>
            <a:pPr>
              <a:defRPr/>
            </a:pP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Минсельхоз России </a:t>
            </a:r>
            <a:r>
              <a:rPr lang="ru-RU" sz="1200" b="1" i="1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(в случае наличия вещных прав)</a:t>
            </a:r>
            <a:endParaRPr lang="ru-RU" sz="1200" b="1" i="1" u="none" strike="noStrike" cap="none" spc="0">
              <a:solidFill>
                <a:srgbClr val="3E5057"/>
              </a:solidFill>
              <a:latin typeface="Tahoma"/>
              <a:ea typeface="Arial"/>
              <a:cs typeface="Tahoma"/>
            </a:endParaRPr>
          </a:p>
          <a:p>
            <a:pPr>
              <a:defRPr/>
            </a:pPr>
            <a:endParaRPr sz="1200" b="0" i="0" u="none" strike="noStrike" cap="none" spc="0">
              <a:solidFill>
                <a:srgbClr val="3E5057"/>
              </a:solidFill>
              <a:latin typeface="Tahoma"/>
              <a:cs typeface="Tahoma"/>
            </a:endParaRPr>
          </a:p>
          <a:p>
            <a:pPr marL="304920" indent="-304920">
              <a:lnSpc>
                <a:spcPct val="100000"/>
              </a:lnSpc>
              <a:spcAft>
                <a:spcPts val="1064"/>
              </a:spcAft>
              <a:buClr>
                <a:srgbClr val="3E5057"/>
              </a:buClr>
              <a:buFont typeface="Arial"/>
              <a:buChar char="•"/>
              <a:defRPr/>
            </a:pP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Arial"/>
                <a:cs typeface="Tahoma"/>
              </a:rPr>
              <a:t>Имущество включено в перечень объектов федерального имущества, сформированный по результатам совместной Росимуществом с органами власти субъектов Российской Федерации и муниципальных образований инвентаризации объектов федерального имущества, находящихся в неудовлетворительном состоянии, во исполнение протокола Председателя Совета Федерации Федерального собрания Российской Федерации Матвиенко В.И. от 19.06.2024 №693/6</a:t>
            </a:r>
            <a:endParaRPr lang="ru-RU" sz="1200" b="0" i="0" u="none" strike="noStrike" cap="none" spc="0">
              <a:solidFill>
                <a:srgbClr val="3E5057"/>
              </a:solidFill>
              <a:latin typeface="Tahoma"/>
              <a:ea typeface="Arial"/>
              <a:cs typeface="Tahoma"/>
            </a:endParaRPr>
          </a:p>
          <a:p>
            <a:pPr marL="304920" indent="-304920">
              <a:lnSpc>
                <a:spcPct val="100000"/>
              </a:lnSpc>
              <a:spcAft>
                <a:spcPts val="1064"/>
              </a:spcAft>
              <a:buClr>
                <a:srgbClr val="3E5057"/>
              </a:buClr>
              <a:buFont typeface="Arial"/>
              <a:buChar char="•"/>
              <a:defRPr/>
            </a:pPr>
            <a:endParaRPr sz="1200" b="0" strike="noStrike" spc="0">
              <a:solidFill>
                <a:srgbClr val="000000"/>
              </a:solidFill>
              <a:latin typeface="XO Oriel"/>
            </a:endParaRPr>
          </a:p>
          <a:p>
            <a:pPr marL="304920" indent="-304920">
              <a:lnSpc>
                <a:spcPct val="100000"/>
              </a:lnSpc>
              <a:spcAft>
                <a:spcPts val="1065"/>
              </a:spcAft>
              <a:buClr>
                <a:srgbClr val="3E5057"/>
              </a:buClr>
              <a:buFont typeface="Arial"/>
              <a:buChar char="•"/>
              <a:tabLst>
                <a:tab pos="408240" algn="l"/>
              </a:tabLst>
              <a:defRPr/>
            </a:pPr>
            <a:endParaRPr lang="ru-RU" sz="1400" b="0" strike="noStrike" spc="0">
              <a:solidFill>
                <a:srgbClr val="000000"/>
              </a:solidFill>
              <a:latin typeface="XO Oriel"/>
            </a:endParaRPr>
          </a:p>
        </p:txBody>
      </p:sp>
      <p:grpSp>
        <p:nvGrpSpPr>
          <p:cNvPr id="92" name="Группа 28"/>
          <p:cNvGrpSpPr/>
          <p:nvPr/>
        </p:nvGrpSpPr>
        <p:grpSpPr bwMode="auto">
          <a:xfrm>
            <a:off x="10320480" y="2939400"/>
            <a:ext cx="5736600" cy="2892600"/>
            <a:chOff x="10320480" y="2939400"/>
            <a:chExt cx="5736600" cy="2892600"/>
          </a:xfrm>
        </p:grpSpPr>
        <p:sp>
          <p:nvSpPr>
            <p:cNvPr id="93" name="Овал 9"/>
            <p:cNvSpPr/>
            <p:nvPr/>
          </p:nvSpPr>
          <p:spPr bwMode="auto">
            <a:xfrm>
              <a:off x="12085200" y="4409280"/>
              <a:ext cx="381240" cy="189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3200" b="0" strike="noStrike" spc="-1">
                <a:solidFill>
                  <a:srgbClr val="FF0000"/>
                </a:solidFill>
                <a:latin typeface="Tahoma"/>
                <a:ea typeface="Arial"/>
              </a:endParaRPr>
            </a:p>
          </p:txBody>
        </p:sp>
        <p:sp>
          <p:nvSpPr>
            <p:cNvPr id="94" name="Овал 48"/>
            <p:cNvSpPr/>
            <p:nvPr/>
          </p:nvSpPr>
          <p:spPr bwMode="auto">
            <a:xfrm>
              <a:off x="14057640" y="3224160"/>
              <a:ext cx="381240" cy="18900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3E50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3200" b="0" strike="noStrike" spc="-1">
                <a:solidFill>
                  <a:srgbClr val="FF0000"/>
                </a:solidFill>
                <a:latin typeface="Tahoma"/>
                <a:ea typeface="Arial"/>
              </a:endParaRPr>
            </a:p>
          </p:txBody>
        </p:sp>
        <p:sp>
          <p:nvSpPr>
            <p:cNvPr id="95" name="Дуга 12"/>
            <p:cNvSpPr/>
            <p:nvPr/>
          </p:nvSpPr>
          <p:spPr bwMode="auto">
            <a:xfrm rot="14073000">
              <a:off x="12753360" y="3107519"/>
              <a:ext cx="1731240" cy="2556000"/>
            </a:xfrm>
            <a:prstGeom prst="arc">
              <a:avLst>
                <a:gd name="adj1" fmla="val 17924731"/>
                <a:gd name="adj2" fmla="val 3424823"/>
              </a:avLst>
            </a:prstGeom>
            <a:noFill/>
            <a:ln>
              <a:solidFill>
                <a:srgbClr val="3E505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3200" b="0" strike="noStrike" spc="-1">
                <a:solidFill>
                  <a:srgbClr val="3E5057"/>
                </a:solidFill>
                <a:latin typeface="Tahoma"/>
                <a:ea typeface="Arial"/>
              </a:endParaRPr>
            </a:p>
          </p:txBody>
        </p:sp>
        <p:grpSp>
          <p:nvGrpSpPr>
            <p:cNvPr id="96" name="Группа 24"/>
            <p:cNvGrpSpPr/>
            <p:nvPr/>
          </p:nvGrpSpPr>
          <p:grpSpPr bwMode="auto">
            <a:xfrm>
              <a:off x="10320480" y="3048480"/>
              <a:ext cx="1415160" cy="599040"/>
              <a:chOff x="10320480" y="3048480"/>
              <a:chExt cx="1415160" cy="599040"/>
            </a:xfrm>
          </p:grpSpPr>
          <p:sp>
            <p:nvSpPr>
              <p:cNvPr id="97" name="Скругленный прямоугольник 56"/>
              <p:cNvSpPr/>
              <p:nvPr/>
            </p:nvSpPr>
            <p:spPr bwMode="auto">
              <a:xfrm>
                <a:off x="10320480" y="3070080"/>
                <a:ext cx="1415160" cy="57744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alpha val="69000"/>
                </a:schemeClr>
              </a:solidFill>
              <a:ln w="6350">
                <a:solidFill>
                  <a:srgbClr val="0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endParaRPr lang="ru-RU" sz="1400" b="0" strike="noStrike" spc="-1">
                  <a:solidFill>
                    <a:srgbClr val="000000"/>
                  </a:solidFill>
                  <a:latin typeface="Times New Roman"/>
                  <a:ea typeface="Arial"/>
                </a:endParaRPr>
              </a:p>
            </p:txBody>
          </p:sp>
          <p:sp>
            <p:nvSpPr>
              <p:cNvPr id="98" name="TextBox 16"/>
              <p:cNvSpPr/>
              <p:nvPr/>
            </p:nvSpPr>
            <p:spPr bwMode="auto">
              <a:xfrm>
                <a:off x="10558440" y="3048480"/>
                <a:ext cx="1027440" cy="5158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tIns="45000" rIns="90000" bIns="45000" anchor="t">
                <a:sp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r>
                  <a:rPr lang="en-US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[ ___ ] </a:t>
                </a:r>
                <a:r>
                  <a:rPr lang="ru-RU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км</a:t>
                </a:r>
                <a:br>
                  <a:rPr sz="1400"/>
                </a:br>
                <a:r>
                  <a:rPr lang="en-US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[ </a:t>
                </a:r>
                <a:r>
                  <a:rPr lang="ru-RU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_</a:t>
                </a:r>
                <a:r>
                  <a:rPr lang="en-US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__</a:t>
                </a:r>
                <a:r>
                  <a:rPr lang="ru-RU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 </a:t>
                </a:r>
                <a:r>
                  <a:rPr lang="en-US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] </a:t>
                </a:r>
                <a:r>
                  <a:rPr lang="ru-RU" sz="140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мин</a:t>
                </a:r>
                <a:endParaRPr lang="ru-RU" sz="1400" b="0" strike="noStrike" spc="-1">
                  <a:solidFill>
                    <a:srgbClr val="000000"/>
                  </a:solidFill>
                  <a:latin typeface="XO Oriel"/>
                </a:endParaRPr>
              </a:p>
            </p:txBody>
          </p:sp>
        </p:grpSp>
        <p:grpSp>
          <p:nvGrpSpPr>
            <p:cNvPr id="99" name="Группа 23"/>
            <p:cNvGrpSpPr/>
            <p:nvPr/>
          </p:nvGrpSpPr>
          <p:grpSpPr bwMode="auto">
            <a:xfrm>
              <a:off x="10696680" y="4140000"/>
              <a:ext cx="1260000" cy="383760"/>
              <a:chOff x="10696680" y="4140000"/>
              <a:chExt cx="1260000" cy="383760"/>
            </a:xfrm>
          </p:grpSpPr>
          <p:sp>
            <p:nvSpPr>
              <p:cNvPr id="100" name="Скругленный прямоугольник 17"/>
              <p:cNvSpPr/>
              <p:nvPr/>
            </p:nvSpPr>
            <p:spPr bwMode="auto">
              <a:xfrm>
                <a:off x="10696680" y="4140000"/>
                <a:ext cx="1260000" cy="38376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alpha val="69000"/>
                </a:schemeClr>
              </a:solidFill>
              <a:ln w="6350">
                <a:solidFill>
                  <a:srgbClr val="0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endParaRPr lang="ru-RU" sz="1400" b="0" strike="noStrike" spc="-1">
                  <a:solidFill>
                    <a:srgbClr val="000000"/>
                  </a:solidFill>
                  <a:latin typeface="Times New Roman"/>
                  <a:ea typeface="Arial"/>
                </a:endParaRPr>
              </a:p>
            </p:txBody>
          </p:sp>
          <p:sp>
            <p:nvSpPr>
              <p:cNvPr id="101" name="TextBox 18"/>
              <p:cNvSpPr/>
              <p:nvPr/>
            </p:nvSpPr>
            <p:spPr bwMode="auto">
              <a:xfrm>
                <a:off x="11010600" y="4151519"/>
                <a:ext cx="671760" cy="2800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tIns="45000" rIns="90000" bIns="45000" anchor="t">
                <a:sp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r>
                  <a:rPr lang="ru-RU" sz="125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Здание</a:t>
                </a:r>
                <a:endParaRPr lang="ru-RU" sz="1250" b="0" strike="noStrike" spc="-1">
                  <a:solidFill>
                    <a:srgbClr val="000000"/>
                  </a:solidFill>
                  <a:latin typeface="XO Oriel"/>
                </a:endParaRPr>
              </a:p>
            </p:txBody>
          </p:sp>
        </p:grpSp>
        <p:grpSp>
          <p:nvGrpSpPr>
            <p:cNvPr id="102" name="Группа 52"/>
            <p:cNvGrpSpPr/>
            <p:nvPr/>
          </p:nvGrpSpPr>
          <p:grpSpPr bwMode="auto">
            <a:xfrm>
              <a:off x="14641920" y="3116519"/>
              <a:ext cx="1415160" cy="577440"/>
              <a:chOff x="14641920" y="3116519"/>
              <a:chExt cx="1415160" cy="577440"/>
            </a:xfrm>
          </p:grpSpPr>
          <p:sp>
            <p:nvSpPr>
              <p:cNvPr id="103" name="Скругленный прямоугольник 53"/>
              <p:cNvSpPr/>
              <p:nvPr/>
            </p:nvSpPr>
            <p:spPr bwMode="auto">
              <a:xfrm>
                <a:off x="14641920" y="3116519"/>
                <a:ext cx="1415160" cy="57744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alpha val="69000"/>
                </a:schemeClr>
              </a:solidFill>
              <a:ln w="6350">
                <a:solidFill>
                  <a:srgbClr val="0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endParaRPr lang="ru-RU" sz="1400" b="0" strike="noStrike" spc="-1">
                  <a:solidFill>
                    <a:srgbClr val="000000"/>
                  </a:solidFill>
                  <a:latin typeface="Times New Roman"/>
                  <a:ea typeface="Arial"/>
                </a:endParaRPr>
              </a:p>
            </p:txBody>
          </p:sp>
          <p:sp>
            <p:nvSpPr>
              <p:cNvPr id="104" name="TextBox 54"/>
              <p:cNvSpPr/>
              <p:nvPr/>
            </p:nvSpPr>
            <p:spPr bwMode="auto">
              <a:xfrm>
                <a:off x="14694120" y="3149640"/>
                <a:ext cx="1311120" cy="47052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90000" tIns="45000" rIns="90000" bIns="45000" anchor="t">
                <a:spAutoFit/>
              </a:bodyPr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r>
                  <a:rPr lang="ru-RU" sz="125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Центр </a:t>
                </a:r>
                <a:endParaRPr lang="ru-RU" sz="1250" b="0" strike="noStrike" spc="-1">
                  <a:solidFill>
                    <a:srgbClr val="000000"/>
                  </a:solidFill>
                  <a:latin typeface="XO Oriel"/>
                </a:endParaRPr>
              </a:p>
              <a:p>
                <a:pPr algn="ctr">
                  <a:lnSpc>
                    <a:spcPct val="100000"/>
                  </a:lnSpc>
                  <a:tabLst>
                    <a:tab pos="408240" algn="l"/>
                  </a:tabLst>
                  <a:defRPr/>
                </a:pPr>
                <a:r>
                  <a:rPr lang="en-US" sz="125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[</a:t>
                </a:r>
                <a:r>
                  <a:rPr lang="ru-RU" sz="125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наименование</a:t>
                </a:r>
                <a:r>
                  <a:rPr lang="en-US" sz="1250" b="1" strike="noStrike" spc="-1">
                    <a:solidFill>
                      <a:srgbClr val="000000"/>
                    </a:solidFill>
                    <a:latin typeface="Times New Roman"/>
                    <a:ea typeface="Arial"/>
                  </a:rPr>
                  <a:t>]</a:t>
                </a:r>
                <a:endParaRPr lang="ru-RU" sz="1250" b="0" strike="noStrike" spc="-1">
                  <a:solidFill>
                    <a:srgbClr val="000000"/>
                  </a:solidFill>
                  <a:latin typeface="XO Oriel"/>
                </a:endParaRPr>
              </a:p>
            </p:txBody>
          </p:sp>
        </p:grpSp>
      </p:grpSp>
      <p:sp>
        <p:nvSpPr>
          <p:cNvPr id="105" name="Shape 27"/>
          <p:cNvSpPr/>
          <p:nvPr/>
        </p:nvSpPr>
        <p:spPr bwMode="auto">
          <a:xfrm flipH="0" flipV="0">
            <a:off x="9449640" y="5123791"/>
            <a:ext cx="7340750" cy="2458435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tIns="36000" rIns="36000" bIns="36000" anchor="t">
            <a:spAutoFit/>
          </a:bodyPr>
          <a:p>
            <a:pPr>
              <a:lnSpc>
                <a:spcPct val="100000"/>
              </a:lnSpc>
              <a:spcAft>
                <a:spcPts val="533"/>
              </a:spcAft>
              <a:tabLst>
                <a:tab pos="0" algn="l"/>
              </a:tabLst>
              <a:defRPr/>
            </a:pPr>
            <a:r>
              <a:rPr lang="ru-RU" sz="1950" b="1" strike="noStrike" spc="-1">
                <a:solidFill>
                  <a:srgbClr val="3E5057"/>
                </a:solidFill>
                <a:latin typeface="Tahoma"/>
                <a:ea typeface="Arial"/>
              </a:rPr>
              <a:t>Характеристики объекта:</a:t>
            </a:r>
            <a:endParaRPr lang="ru-RU" sz="1950" b="1" strike="noStrike" spc="0">
              <a:solidFill>
                <a:srgbClr val="3E5057"/>
              </a:solidFill>
              <a:latin typeface="Tahoma"/>
              <a:ea typeface="Arial"/>
            </a:endParaRPr>
          </a:p>
          <a:p>
            <a:pPr>
              <a:lnSpc>
                <a:spcPct val="100000"/>
              </a:lnSpc>
              <a:spcAft>
                <a:spcPts val="532"/>
              </a:spcAft>
              <a:tabLst>
                <a:tab pos="0" algn="l"/>
              </a:tabLst>
              <a:defRPr/>
            </a:pPr>
            <a:r>
              <a:rPr lang="ru-RU" sz="1600" b="1" strike="noStrike" spc="0">
                <a:solidFill>
                  <a:srgbClr val="3E5057"/>
                </a:solidFill>
                <a:latin typeface="Tahoma"/>
                <a:ea typeface="Arial"/>
              </a:rPr>
              <a:t>КН:</a:t>
            </a:r>
            <a:r>
              <a:rPr lang="ru-RU" sz="1600" b="1" strike="noStrike" spc="0">
                <a:solidFill>
                  <a:srgbClr val="3E5057"/>
                </a:solidFill>
                <a:latin typeface="Tahoma"/>
                <a:ea typeface="Arial"/>
              </a:rPr>
              <a:t> </a:t>
            </a:r>
            <a:r>
              <a:rPr lang="ru-RU" sz="1400" b="0" strike="noStrike" spc="0">
                <a:solidFill>
                  <a:srgbClr val="3E5057"/>
                </a:solidFill>
                <a:latin typeface="Tahoma"/>
                <a:ea typeface="Arial"/>
              </a:rPr>
              <a:t>52:10:0110022:187</a:t>
            </a:r>
            <a:endParaRPr sz="1200" b="0" strike="noStrike" spc="0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  <a:spcAft>
                <a:spcPts val="561"/>
              </a:spcAft>
              <a:tabLst>
                <a:tab pos="0" algn="l"/>
              </a:tabLst>
              <a:defRPr/>
            </a:pPr>
            <a:r>
              <a:rPr lang="en-US" sz="1200" b="0" strike="noStrike" spc="-1">
                <a:solidFill>
                  <a:srgbClr val="3E5057"/>
                </a:solidFill>
                <a:latin typeface="Tahoma"/>
                <a:ea typeface="Tahoma"/>
              </a:rPr>
              <a:t>Здание / 1-этажное</a:t>
            </a:r>
            <a:endParaRPr lang="ru-RU" sz="1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  <a:spcAft>
                <a:spcPts val="561"/>
              </a:spcAft>
              <a:tabLst>
                <a:tab pos="0" algn="l"/>
              </a:tabLst>
              <a:defRPr/>
            </a:pPr>
            <a:r>
              <a:rPr lang="ru-RU" sz="1200" b="1" strike="noStrike" spc="-1">
                <a:solidFill>
                  <a:srgbClr val="3E5057"/>
                </a:solidFill>
                <a:latin typeface="Tahoma"/>
                <a:ea typeface="Arial"/>
              </a:rPr>
              <a:t>Назначение:</a:t>
            </a:r>
            <a:r>
              <a:rPr lang="ru-RU" sz="1200" b="0" strike="noStrike" spc="-1">
                <a:solidFill>
                  <a:srgbClr val="3E5057"/>
                </a:solidFill>
                <a:latin typeface="Tahoma"/>
                <a:ea typeface="Arial"/>
              </a:rPr>
              <a:t> </a:t>
            </a:r>
            <a:r>
              <a:rPr lang="en-US" sz="1200" b="0" strike="noStrike" spc="-1">
                <a:solidFill>
                  <a:srgbClr val="3E5057"/>
                </a:solidFill>
                <a:latin typeface="Tahoma"/>
                <a:ea typeface="Arial"/>
              </a:rPr>
              <a:t>нежилое</a:t>
            </a:r>
            <a:endParaRPr lang="ru-RU" sz="1200" b="0" strike="noStrike" spc="-1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  <a:spcAft>
                <a:spcPts val="561"/>
              </a:spcAft>
              <a:tabLst>
                <a:tab pos="0" algn="l"/>
              </a:tabLst>
              <a:defRPr/>
            </a:pPr>
            <a:r>
              <a:rPr lang="ru-RU" sz="1200" b="1" strike="noStrike" spc="-1">
                <a:solidFill>
                  <a:srgbClr val="3E5057"/>
                </a:solidFill>
                <a:latin typeface="Tahoma"/>
                <a:ea typeface="Arial"/>
              </a:rPr>
              <a:t>Площадь общая:</a:t>
            </a:r>
            <a:r>
              <a:rPr lang="ru-RU" sz="1200" b="0" strike="noStrike" spc="-1">
                <a:solidFill>
                  <a:srgbClr val="3E5057"/>
                </a:solidFill>
                <a:latin typeface="Tahoma"/>
                <a:ea typeface="Arial"/>
              </a:rPr>
              <a:t> </a:t>
            </a:r>
            <a:r>
              <a:rPr lang="en-US" sz="1200" b="0" strike="noStrike" spc="-1">
                <a:solidFill>
                  <a:srgbClr val="3E5057"/>
                </a:solidFill>
                <a:latin typeface="Tahoma"/>
                <a:ea typeface="Arial"/>
              </a:rPr>
              <a:t>102,2  </a:t>
            </a:r>
            <a:r>
              <a:rPr lang="ru-RU" sz="1200" b="0" strike="noStrike" spc="-1">
                <a:solidFill>
                  <a:srgbClr val="3E5057"/>
                </a:solidFill>
                <a:latin typeface="Tahoma"/>
                <a:ea typeface="Arial"/>
              </a:rPr>
              <a:t>кв. м</a:t>
            </a:r>
            <a:endParaRPr lang="ru-RU" sz="1200" b="0" strike="noStrike" spc="0">
              <a:solidFill>
                <a:srgbClr val="3E5057"/>
              </a:solidFill>
              <a:latin typeface="Tahoma"/>
              <a:ea typeface="Arial"/>
            </a:endParaRPr>
          </a:p>
          <a:p>
            <a:pPr>
              <a:lnSpc>
                <a:spcPct val="100000"/>
              </a:lnSpc>
              <a:spcAft>
                <a:spcPts val="560"/>
              </a:spcAft>
              <a:tabLst>
                <a:tab pos="0" algn="l"/>
              </a:tabLst>
              <a:defRPr/>
            </a:pPr>
            <a:r>
              <a:rPr lang="ru-RU" sz="1200" b="1" strike="noStrike" spc="0">
                <a:solidFill>
                  <a:srgbClr val="3E5057"/>
                </a:solidFill>
                <a:latin typeface="Tahoma"/>
                <a:ea typeface="Arial"/>
              </a:rPr>
              <a:t>Ограничения: </a:t>
            </a: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Tahoma"/>
                <a:cs typeface="Tahoma"/>
              </a:rPr>
              <a:t>ограничения прав на земельный участок, предусмотренные статьей 56 Земельного кодекса </a:t>
            </a: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Tahoma"/>
                <a:cs typeface="Tahoma"/>
              </a:rPr>
              <a:t>Российской Федерации. </a:t>
            </a:r>
            <a:r>
              <a:rPr lang="ru-RU" sz="1200" b="0" i="0" u="none" strike="noStrike" cap="none" spc="0">
                <a:solidFill>
                  <a:srgbClr val="3E5057"/>
                </a:solidFill>
                <a:latin typeface="Tahoma"/>
                <a:ea typeface="Tahoma"/>
                <a:cs typeface="Tahoma"/>
              </a:rPr>
              <a:t>Зона с особыми условиями использования территории - прибрежная защитная полоса водного объекта реки</a:t>
            </a:r>
            <a:endParaRPr lang="ru-RU" sz="1200" b="0" strike="noStrike" spc="0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  <a:spcAft>
                <a:spcPts val="561"/>
              </a:spcAft>
              <a:tabLst>
                <a:tab pos="0" algn="l"/>
              </a:tabLst>
              <a:defRPr/>
            </a:pPr>
            <a:endParaRPr lang="ru-RU" sz="215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6" name="Прямоугольник 1"/>
          <p:cNvSpPr/>
          <p:nvPr/>
        </p:nvSpPr>
        <p:spPr bwMode="auto">
          <a:xfrm>
            <a:off x="432720" y="1224000"/>
            <a:ext cx="4221000" cy="3645000"/>
          </a:xfrm>
          <a:prstGeom prst="rect">
            <a:avLst/>
          </a:prstGeom>
          <a:solidFill>
            <a:srgbClr val="FFFFFF"/>
          </a:solidFill>
          <a:ln>
            <a:solidFill>
              <a:srgbClr val="BFBFBF"/>
            </a:solidFill>
            <a:prstDash val="sysDot"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3200" b="0" strike="noStrike" spc="-1">
              <a:solidFill>
                <a:schemeClr val="dk1"/>
              </a:solidFill>
              <a:latin typeface="Tahoma"/>
              <a:ea typeface="Arial"/>
            </a:endParaRPr>
          </a:p>
        </p:txBody>
      </p:sp>
      <p:sp>
        <p:nvSpPr>
          <p:cNvPr id="107" name="TextBox 2"/>
          <p:cNvSpPr/>
          <p:nvPr/>
        </p:nvSpPr>
        <p:spPr bwMode="auto">
          <a:xfrm>
            <a:off x="702720" y="2736720"/>
            <a:ext cx="3862080" cy="37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r>
              <a:rPr lang="ru-RU" sz="1850" b="0" strike="noStrike" spc="-1">
                <a:solidFill>
                  <a:srgbClr val="3E5057"/>
                </a:solidFill>
                <a:latin typeface="Arial Narrow"/>
                <a:ea typeface="Arial"/>
              </a:rPr>
              <a:t>Фото внешнего вида объекта</a:t>
            </a:r>
            <a:endParaRPr lang="ru-RU" sz="185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8" name="Прямоугольник 50"/>
          <p:cNvSpPr/>
          <p:nvPr/>
        </p:nvSpPr>
        <p:spPr bwMode="auto">
          <a:xfrm>
            <a:off x="4758120" y="1245600"/>
            <a:ext cx="4221000" cy="3645000"/>
          </a:xfrm>
          <a:prstGeom prst="rect">
            <a:avLst/>
          </a:prstGeom>
          <a:solidFill>
            <a:srgbClr val="FFFFFF"/>
          </a:solidFill>
          <a:ln>
            <a:solidFill>
              <a:srgbClr val="BFBFBF"/>
            </a:solidFill>
            <a:prstDash val="sysDot"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3200" b="0" strike="noStrike" spc="-1">
              <a:solidFill>
                <a:schemeClr val="dk1"/>
              </a:solidFill>
              <a:latin typeface="Tahoma"/>
              <a:ea typeface="Arial"/>
            </a:endParaRPr>
          </a:p>
        </p:txBody>
      </p:sp>
      <p:sp>
        <p:nvSpPr>
          <p:cNvPr id="109" name="TextBox 51"/>
          <p:cNvSpPr/>
          <p:nvPr/>
        </p:nvSpPr>
        <p:spPr bwMode="auto">
          <a:xfrm>
            <a:off x="4681440" y="2687400"/>
            <a:ext cx="3862080" cy="37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r>
              <a:rPr lang="ru-RU" sz="1850" b="0" strike="noStrike" spc="-1">
                <a:solidFill>
                  <a:srgbClr val="3E5057"/>
                </a:solidFill>
                <a:latin typeface="Arial Narrow"/>
                <a:ea typeface="Arial"/>
              </a:rPr>
              <a:t>Ситуационный план из НСПД</a:t>
            </a:r>
            <a:endParaRPr lang="ru-RU" sz="185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0" name="Прямоугольник 58"/>
          <p:cNvSpPr/>
          <p:nvPr/>
        </p:nvSpPr>
        <p:spPr bwMode="auto">
          <a:xfrm flipH="0" flipV="0">
            <a:off x="9236520" y="1232279"/>
            <a:ext cx="7614557" cy="3645000"/>
          </a:xfrm>
          <a:prstGeom prst="rect">
            <a:avLst/>
          </a:prstGeom>
          <a:noFill/>
          <a:ln>
            <a:solidFill>
              <a:srgbClr val="BFBFBF"/>
            </a:solidFill>
            <a:prstDash val="sysDot"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endParaRPr lang="ru-RU" sz="3200" b="0" strike="noStrike" spc="-1">
              <a:solidFill>
                <a:schemeClr val="dk1"/>
              </a:solidFill>
              <a:latin typeface="Tahoma"/>
              <a:ea typeface="Arial"/>
            </a:endParaRPr>
          </a:p>
        </p:txBody>
      </p:sp>
      <p:sp>
        <p:nvSpPr>
          <p:cNvPr id="111" name="TextBox 59"/>
          <p:cNvSpPr/>
          <p:nvPr/>
        </p:nvSpPr>
        <p:spPr bwMode="auto">
          <a:xfrm>
            <a:off x="11257920" y="1489320"/>
            <a:ext cx="3862080" cy="121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 algn="ctr">
              <a:lnSpc>
                <a:spcPct val="100000"/>
              </a:lnSpc>
              <a:tabLst>
                <a:tab pos="408240" algn="l"/>
              </a:tabLst>
              <a:defRPr/>
            </a:pPr>
            <a:r>
              <a:rPr lang="ru-RU" sz="1850" b="0" strike="noStrike" spc="-1">
                <a:solidFill>
                  <a:srgbClr val="3E5057"/>
                </a:solidFill>
                <a:latin typeface="Arial Narrow"/>
                <a:ea typeface="Arial"/>
              </a:rPr>
              <a:t>Ситуационный план из ЯНДЕКС.КАРТ</a:t>
            </a:r>
            <a:br>
              <a:rPr sz="1850"/>
            </a:br>
            <a:r>
              <a:rPr lang="ru-RU" sz="1850" b="0" strike="noStrike" spc="-1">
                <a:solidFill>
                  <a:srgbClr val="3E5057"/>
                </a:solidFill>
                <a:latin typeface="Arial Narrow"/>
                <a:ea typeface="Arial"/>
              </a:rPr>
              <a:t>с указанием местоположения относительно центра населенного пункта</a:t>
            </a:r>
            <a:endParaRPr lang="ru-RU" sz="185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12" name="Рисунок 74" descr=""/>
          <p:cNvPicPr/>
          <p:nvPr/>
        </p:nvPicPr>
        <p:blipFill>
          <a:blip r:embed="rId4"/>
          <a:stretch/>
        </p:blipFill>
        <p:spPr bwMode="auto">
          <a:xfrm flipH="0" flipV="0">
            <a:off x="343796" y="1223996"/>
            <a:ext cx="4221002" cy="3719880"/>
          </a:xfrm>
          <a:prstGeom prst="rect">
            <a:avLst/>
          </a:prstGeom>
          <a:ln w="0">
            <a:noFill/>
          </a:ln>
        </p:spPr>
      </p:pic>
      <p:pic>
        <p:nvPicPr>
          <p:cNvPr id="114" name="Рисунок 76" descr=""/>
          <p:cNvPicPr/>
          <p:nvPr/>
        </p:nvPicPr>
        <p:blipFill>
          <a:blip r:embed="rId5"/>
          <a:stretch/>
        </p:blipFill>
        <p:spPr bwMode="auto">
          <a:xfrm flipH="0" flipV="0">
            <a:off x="9200954" y="1232277"/>
            <a:ext cx="7685688" cy="3807720"/>
          </a:xfrm>
          <a:prstGeom prst="rect">
            <a:avLst/>
          </a:prstGeom>
          <a:ln w="0">
            <a:noFill/>
          </a:ln>
        </p:spPr>
      </p:pic>
      <p:grpSp>
        <p:nvGrpSpPr>
          <p:cNvPr id="115" name="Группа 28"/>
          <p:cNvGrpSpPr/>
          <p:nvPr/>
        </p:nvGrpSpPr>
        <p:grpSpPr bwMode="auto">
          <a:xfrm flipH="0" flipV="0">
            <a:off x="9993009" y="1307359"/>
            <a:ext cx="6395618" cy="2064459"/>
            <a:chOff x="0" y="0"/>
            <a:chExt cx="6395618" cy="2064459"/>
          </a:xfrm>
        </p:grpSpPr>
        <p:sp>
          <p:nvSpPr>
            <p:cNvPr id="119" name="TextBox 16"/>
            <p:cNvSpPr/>
            <p:nvPr/>
          </p:nvSpPr>
          <p:spPr bwMode="auto">
            <a:xfrm rot="0" flipH="0" flipV="0">
              <a:off x="4729997" y="1760739"/>
              <a:ext cx="1665620" cy="303719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t">
              <a:spAutoFit/>
            </a:bodyPr>
            <a:p>
              <a:pPr algn="ctr">
                <a:lnSpc>
                  <a:spcPct val="100000"/>
                </a:lnSpc>
                <a:tabLst>
                  <a:tab pos="408240" algn="l"/>
                </a:tabLst>
                <a:defRPr/>
              </a:pPr>
              <a:endParaRPr lang="ru-RU" sz="1400" b="0" strike="noStrike" spc="-1">
                <a:solidFill>
                  <a:srgbClr val="000000"/>
                </a:solidFill>
                <a:latin typeface="XO Oriel"/>
              </a:endParaRPr>
            </a:p>
          </p:txBody>
        </p:sp>
        <p:sp>
          <p:nvSpPr>
            <p:cNvPr id="125" name="TextBox 54"/>
            <p:cNvSpPr/>
            <p:nvPr/>
          </p:nvSpPr>
          <p:spPr bwMode="auto">
            <a:xfrm rot="0" flipH="0" flipV="0">
              <a:off x="0" y="0"/>
              <a:ext cx="2532836" cy="242759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t">
              <a:spAutoFit/>
            </a:bodyPr>
            <a:p>
              <a:pPr>
                <a:defRPr/>
              </a:pPr>
              <a:endParaRPr/>
            </a:p>
          </p:txBody>
        </p:sp>
      </p:grpSp>
      <p:cxnSp>
        <p:nvCxnSpPr>
          <p:cNvPr id="127" name="Прямая со стрелкой 89"/>
          <p:cNvCxnSpPr>
            <a:cxnSpLocks/>
          </p:cNvCxnSpPr>
          <p:nvPr/>
        </p:nvCxnSpPr>
        <p:spPr bwMode="auto">
          <a:xfrm rot="5399976" flipH="0" flipV="1">
            <a:off x="15009183" y="4432107"/>
            <a:ext cx="209984" cy="295682"/>
          </a:xfrm>
          <a:prstGeom prst="straightConnector1">
            <a:avLst/>
          </a:prstGeom>
          <a:ln w="0">
            <a:solidFill>
              <a:srgbClr val="9EA0A1"/>
            </a:solidFill>
          </a:ln>
        </p:spPr>
      </p:cxnSp>
      <p:pic>
        <p:nvPicPr>
          <p:cNvPr id="264207593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4653719" y="1245598"/>
            <a:ext cx="4380118" cy="3698278"/>
          </a:xfrm>
          <a:prstGeom prst="rect">
            <a:avLst/>
          </a:prstGeom>
        </p:spPr>
      </p:pic>
      <p:sp>
        <p:nvSpPr>
          <p:cNvPr id="12720315" name=""/>
          <p:cNvSpPr/>
          <p:nvPr/>
        </p:nvSpPr>
        <p:spPr bwMode="auto">
          <a:xfrm flipH="0" flipV="0">
            <a:off x="15634021" y="1268142"/>
            <a:ext cx="346417" cy="221175"/>
          </a:xfrm>
          <a:prstGeom prst="ellipse">
            <a:avLst/>
          </a:prstGeom>
          <a:solidFill>
            <a:schemeClr val="accent1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0816424" name=""/>
          <p:cNvSpPr/>
          <p:nvPr/>
        </p:nvSpPr>
        <p:spPr bwMode="auto">
          <a:xfrm flipH="0" flipV="0">
            <a:off x="14099754" y="1489318"/>
            <a:ext cx="1611369" cy="337962"/>
          </a:xfrm>
          <a:prstGeom prst="rect">
            <a:avLst/>
          </a:prstGeom>
          <a:solidFill>
            <a:schemeClr val="accent1">
              <a:alpha val="99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sz="1100" b="1">
                <a:solidFill>
                  <a:schemeClr val="accent1">
                    <a:lumMod val="10000"/>
                  </a:schemeClr>
                </a:solidFill>
              </a:rPr>
              <a:t>Центр п.Шаранга</a:t>
            </a:r>
            <a:endParaRPr sz="1100" b="1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325915335" name=""/>
          <p:cNvSpPr/>
          <p:nvPr/>
        </p:nvSpPr>
        <p:spPr bwMode="auto">
          <a:xfrm flipH="0" flipV="0">
            <a:off x="12526998" y="2539998"/>
            <a:ext cx="1079498" cy="476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lvl="1">
              <a:defRPr/>
            </a:pPr>
            <a:r>
              <a:rPr sz="1200" b="1">
                <a:solidFill>
                  <a:schemeClr val="accent1">
                    <a:lumMod val="10000"/>
                  </a:schemeClr>
                </a:solidFill>
              </a:rPr>
              <a:t>    0,87 км</a:t>
            </a:r>
            <a:endParaRPr sz="1200" b="1">
              <a:solidFill>
                <a:schemeClr val="accent1">
                  <a:lumMod val="10000"/>
                </a:schemeClr>
              </a:solidFill>
            </a:endParaRPr>
          </a:p>
          <a:p>
            <a:pPr lvl="1">
              <a:defRPr/>
            </a:pPr>
            <a:r>
              <a:rPr sz="1200" b="1">
                <a:solidFill>
                  <a:schemeClr val="accent1">
                    <a:lumMod val="10000"/>
                  </a:schemeClr>
                </a:solidFill>
              </a:rPr>
              <a:t>     8 мин</a:t>
            </a:r>
            <a:endParaRPr sz="1200" b="1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268358556" name=""/>
          <p:cNvSpPr/>
          <p:nvPr/>
        </p:nvSpPr>
        <p:spPr bwMode="auto">
          <a:xfrm flipH="0" flipV="0">
            <a:off x="11257920" y="4492623"/>
            <a:ext cx="444498" cy="2539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4266674" name=""/>
          <p:cNvSpPr/>
          <p:nvPr/>
        </p:nvSpPr>
        <p:spPr bwMode="auto">
          <a:xfrm flipH="0" flipV="0">
            <a:off x="11760129" y="4630942"/>
            <a:ext cx="766869" cy="2960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sz="1200" b="1">
                <a:solidFill>
                  <a:schemeClr val="tx1"/>
                </a:solidFill>
              </a:rPr>
              <a:t>Здание</a:t>
            </a:r>
            <a:endParaRPr sz="12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АИЖК">
      <a:dk1>
        <a:srgbClr val="3E5057"/>
      </a:dk1>
      <a:lt1>
        <a:srgbClr val="FFFFFF"/>
      </a:lt1>
      <a:dk2>
        <a:srgbClr val="3E5057"/>
      </a:dk2>
      <a:lt2>
        <a:srgbClr val="FFFFFF"/>
      </a:lt2>
      <a:accent1>
        <a:srgbClr val="DCDEE0"/>
      </a:accent1>
      <a:accent2>
        <a:srgbClr val="A6AAA9"/>
      </a:accent2>
      <a:accent3>
        <a:srgbClr val="7F7F7F"/>
      </a:accent3>
      <a:accent4>
        <a:srgbClr val="3E5057"/>
      </a:accent4>
      <a:accent5>
        <a:srgbClr val="A6AAA9"/>
      </a:accent5>
      <a:accent6>
        <a:srgbClr val="8FC54C"/>
      </a:accent6>
      <a:hlink>
        <a:srgbClr val="8FC54C"/>
      </a:hlink>
      <a:folHlink>
        <a:srgbClr val="3E505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АИЖК">
      <a:dk1>
        <a:srgbClr val="3E5057"/>
      </a:dk1>
      <a:lt1>
        <a:srgbClr val="FFFFFF"/>
      </a:lt1>
      <a:dk2>
        <a:srgbClr val="3E5057"/>
      </a:dk2>
      <a:lt2>
        <a:srgbClr val="FFFFFF"/>
      </a:lt2>
      <a:accent1>
        <a:srgbClr val="DCDEE0"/>
      </a:accent1>
      <a:accent2>
        <a:srgbClr val="A6AAA9"/>
      </a:accent2>
      <a:accent3>
        <a:srgbClr val="7F7F7F"/>
      </a:accent3>
      <a:accent4>
        <a:srgbClr val="3E5057"/>
      </a:accent4>
      <a:accent5>
        <a:srgbClr val="A6AAA9"/>
      </a:accent5>
      <a:accent6>
        <a:srgbClr val="8FC54C"/>
      </a:accent6>
      <a:hlink>
        <a:srgbClr val="8FC54C"/>
      </a:hlink>
      <a:folHlink>
        <a:srgbClr val="3E5057"/>
      </a:folHlink>
    </a:clrScheme>
    <a:fontScheme name="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0</TotalTime>
  <Words>0</Words>
  <Application>Р7-Офис/2025.2.2.831</Application>
  <DocSecurity>0</DocSecurity>
  <PresentationFormat/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Зубарев Тимофей Сергеевич</dc:creator>
  <cp:keywords/>
  <dc:description/>
  <dc:identifier/>
  <dc:language>ru-RU</dc:language>
  <cp:lastModifiedBy>tatiana.loseva</cp:lastModifiedBy>
  <cp:revision>123</cp:revision>
  <dcterms:created xsi:type="dcterms:W3CDTF">2017-03-22T09:24:22Z</dcterms:created>
  <dcterms:modified xsi:type="dcterms:W3CDTF">2025-09-03T08:53:44Z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Произвольный</vt:lpwstr>
  </property>
  <property fmtid="{D5CDD505-2E9C-101B-9397-08002B2CF9AE}" pid="3" name="Slides">
    <vt:i4>8</vt:i4>
  </property>
</Properties>
</file>